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D8519-2F60-4E0D-A521-0BF71BCD1A7E}" v="597" dt="2021-06-07T18:58:17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4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8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7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4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0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7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6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6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23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BAF59-AD08-4440-9ED7-BE035A877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l="2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8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565846"/>
            <a:ext cx="4887458" cy="3610622"/>
          </a:xfrm>
        </p:spPr>
        <p:txBody>
          <a:bodyPr anchor="b">
            <a:normAutofit/>
          </a:bodyPr>
          <a:lstStyle/>
          <a:p>
            <a:r>
              <a:rPr lang="en-US" sz="5000" dirty="0">
                <a:latin typeface="Algerian"/>
                <a:cs typeface="Calibri Light"/>
              </a:rPr>
              <a:t>Binary Search Tree</a:t>
            </a:r>
            <a:endParaRPr lang="en-US" sz="5000">
              <a:latin typeface="Algeri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240" y="4456143"/>
            <a:ext cx="4887458" cy="1327421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alibri"/>
              </a:rPr>
              <a:t>Kaustubh S Kabra</a:t>
            </a:r>
            <a:endParaRPr lang="en-US">
              <a:solidFill>
                <a:schemeClr val="tx1">
                  <a:lumMod val="50000"/>
                </a:schemeClr>
              </a:solidFill>
              <a:cs typeface="Calibri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alibri"/>
              </a:rPr>
              <a:t>SE Computers-Shift1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alibri"/>
              </a:rPr>
              <a:t>ERP No.34,Teams No.20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0C9D-7402-4A17-9FA6-63AFC0F5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0" i="0" u="none" strike="noStrike" baseline="0" dirty="0">
                <a:latin typeface="Times New Roman" panose="02020603050405020304" pitchFamily="18" charset="0"/>
              </a:rPr>
              <a:t>Example: insert 60 in the tree: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010F-83ED-4378-A990-CFD549392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1. start at the root, 60 is greater than 25, search in right subtree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2. 60 is greater than 50, search in 50’s right subtree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3. 60 is less than 70, search in 70’s left subtree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4. 60 is less than 66, add 60 as 66’s left child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844B9-5334-4593-8D75-73112E021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37" y="3284738"/>
            <a:ext cx="6258757" cy="289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9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08C5-A311-420C-80D1-FBC39421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0" i="0" u="none" strike="noStrike" baseline="0" dirty="0">
                <a:latin typeface="Times New Roman" panose="02020603050405020304" pitchFamily="18" charset="0"/>
              </a:rPr>
              <a:t>Traversals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6F02-25CB-487F-82A8-10016E6C0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</a:rPr>
              <a:t>Visit every node in the tree and perform some operation on it (ex) print out the data fields of each node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</a:rPr>
              <a:t>Three steps to a traversal</a:t>
            </a: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</a:rPr>
              <a:t>        </a:t>
            </a:r>
            <a:r>
              <a:rPr lang="en-US" b="0" i="0" u="none" strike="noStrike" baseline="0" dirty="0">
                <a:latin typeface="Times New Roman" panose="02020603050405020304" pitchFamily="18" charset="0"/>
              </a:rPr>
              <a:t>1. Visit the current node</a:t>
            </a: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</a:rPr>
              <a:t>        </a:t>
            </a:r>
            <a:r>
              <a:rPr lang="en-US" b="0" i="0" u="none" strike="noStrike" baseline="0" dirty="0">
                <a:latin typeface="Times New Roman" panose="02020603050405020304" pitchFamily="18" charset="0"/>
              </a:rPr>
              <a:t>2. Traverse its left subtree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3. Traverse its right subtree</a:t>
            </a:r>
          </a:p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</a:rPr>
              <a:t>The order in which you perform these three steps results in different traversal orders: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– Pre-order traversal: (1) (2) (3)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– In-order traversal: (2) (1) (3)</a:t>
            </a: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</a:rPr>
              <a:t>        </a:t>
            </a:r>
            <a:r>
              <a:rPr lang="en-US" b="0" i="0" u="none" strike="noStrike" baseline="0" dirty="0">
                <a:latin typeface="Times New Roman" panose="02020603050405020304" pitchFamily="18" charset="0"/>
              </a:rPr>
              <a:t>– Post-order traversal: (2) (3)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4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014E-5FBD-434A-A66E-37586F98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u="none" strike="noStrike" baseline="0" dirty="0">
                <a:latin typeface="Times New Roman" panose="02020603050405020304" pitchFamily="18" charset="0"/>
              </a:rPr>
              <a:t>Traversal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4D57-BCEA-4B3B-B283-7FA38696D5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In Order(root) visits nodes in the following order:</a:t>
            </a:r>
          </a:p>
          <a:p>
            <a:pPr marL="0" indent="0">
              <a:buNone/>
            </a:pPr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4, 10, 12, 15, 18, 22, 24, 25, 31, 35, 44, 50, 66, 70, 90</a:t>
            </a:r>
          </a:p>
          <a:p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A Pre-order traversal visits nodes in the following order:</a:t>
            </a:r>
          </a:p>
          <a:p>
            <a:pPr marL="0" indent="0">
              <a:buNone/>
            </a:pPr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25, 15, 10, 4, 12, 22, 18, 24, 50, 35, 31, 44, 70, 66, 90</a:t>
            </a:r>
          </a:p>
          <a:p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A Post-order traversal visits nodes in the following order:</a:t>
            </a:r>
          </a:p>
          <a:p>
            <a:pPr marL="0" indent="0">
              <a:buNone/>
            </a:pPr>
            <a:r>
              <a:rPr lang="en-US" sz="2500" b="0" i="0" u="none" strike="noStrike" baseline="0" dirty="0">
                <a:latin typeface="Times New Roman" panose="02020603050405020304" pitchFamily="18" charset="0"/>
              </a:rPr>
              <a:t>4, 12, 10, 18, 24, 22, 15, 31, 44, 35, 66, 90, 70, 50, 25</a:t>
            </a:r>
            <a:endParaRPr lang="en-US" sz="25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FC1745-D933-4D6D-9C9A-A30FB33BA0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74523"/>
            <a:ext cx="5181600" cy="2672179"/>
          </a:xfrm>
        </p:spPr>
      </p:pic>
    </p:spTree>
    <p:extLst>
      <p:ext uri="{BB962C8B-B14F-4D97-AF65-F5344CB8AC3E}">
        <p14:creationId xmlns:p14="http://schemas.microsoft.com/office/powerpoint/2010/main" val="144807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81B3-1666-4253-8A5F-3647797A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Binary Search Trees (BST)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636D2-1BC3-4A08-B770-59423A6E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BF29E7">
                  <a:lumMod val="60000"/>
                  <a:lumOff val="40000"/>
                </a:srgbClr>
              </a:buClr>
              <a:buNone/>
            </a:pPr>
            <a:r>
              <a:rPr lang="en-US" dirty="0">
                <a:ea typeface="+mn-lt"/>
                <a:cs typeface="+mn-lt"/>
              </a:rPr>
              <a:t>1. Hierarchical data structure with a single reference to root node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2. Each node has at most two child nodes (a left </a:t>
            </a:r>
            <a:r>
              <a:rPr lang="en-US" dirty="0" err="1">
                <a:ea typeface="+mn-lt"/>
                <a:cs typeface="+mn-lt"/>
              </a:rPr>
              <a:t>anda</a:t>
            </a:r>
            <a:r>
              <a:rPr lang="en-US" dirty="0">
                <a:ea typeface="+mn-lt"/>
                <a:cs typeface="+mn-lt"/>
              </a:rPr>
              <a:t> right child)3. Nodes are organized by the Binary Search property:</a:t>
            </a:r>
            <a:endParaRPr lang="en-US" dirty="0"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ea typeface="+mn-lt"/>
                <a:cs typeface="+mn-lt"/>
              </a:rPr>
              <a:t>• Every node is ordered by some key data field(s)</a:t>
            </a:r>
            <a:endParaRPr lang="en-US" dirty="0"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ea typeface="+mn-lt"/>
                <a:cs typeface="+mn-lt"/>
              </a:rPr>
              <a:t>• For every node in the tree, its key is greater than its left child’s key and less than its right child’s key</a:t>
            </a:r>
            <a:endParaRPr lang="en-US"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6648B5D-DC43-422A-82A8-A9FDDF22C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3760920"/>
            <a:ext cx="10340788" cy="31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2D6E-0E82-443D-BE2B-3510665A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Some BST Terminology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A6FD-344D-4C23-B029-8FA7C3C70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BF29E7">
                  <a:lumMod val="60000"/>
                  <a:lumOff val="40000"/>
                </a:srgbClr>
              </a:buClr>
              <a:buNone/>
            </a:pPr>
            <a:r>
              <a:rPr lang="en-US" dirty="0">
                <a:ea typeface="+mn-lt"/>
                <a:cs typeface="+mn-lt"/>
              </a:rPr>
              <a:t>1. The Root node is the top node in the hierarchy.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2. A Child node has exactly one Parent node, a Parent node has at most two child nodes, Sibling nodes share the same Parent node (ex. node 22 is a child of node 15).</a:t>
            </a:r>
            <a:endParaRPr lang="en-US" dirty="0"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ea typeface="+mn-lt"/>
                <a:cs typeface="+mn-lt"/>
              </a:rPr>
              <a:t>3. A Leaf node has no child nodes, an Interior node has at least one child node (ex. 18 is a leaf node).</a:t>
            </a:r>
            <a:endParaRPr lang="en-US" dirty="0"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ea typeface="+mn-lt"/>
                <a:cs typeface="+mn-lt"/>
              </a:rPr>
              <a:t>4. Every node in the BST is a Subtree of the BST rooted at that node.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04493C9-2D76-4684-9600-55A5051C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12" y="4003777"/>
            <a:ext cx="6160992" cy="21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0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85B9-BC8E-444B-BA56-ED3CF860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Implementing Binary Search Trees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C3AE-B3DF-4862-A65A-3976A6740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Self-referential class is used to build Binary Search Trees</a:t>
            </a: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                    public class </a:t>
            </a:r>
            <a:r>
              <a:rPr lang="en-US" dirty="0" err="1">
                <a:latin typeface="Times New Roman"/>
                <a:ea typeface="+mn-lt"/>
                <a:cs typeface="+mn-lt"/>
              </a:rPr>
              <a:t>BSTNode</a:t>
            </a:r>
            <a:r>
              <a:rPr lang="en-US" dirty="0">
                <a:latin typeface="Times New Roman"/>
                <a:ea typeface="+mn-lt"/>
                <a:cs typeface="+mn-lt"/>
              </a:rPr>
              <a:t> {</a:t>
            </a:r>
            <a:endParaRPr lang="en-US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                                          Comparable data;</a:t>
            </a: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                                          </a:t>
            </a:r>
            <a:r>
              <a:rPr lang="en-US" dirty="0" err="1">
                <a:latin typeface="Times New Roman"/>
                <a:ea typeface="+mn-lt"/>
                <a:cs typeface="+mn-lt"/>
              </a:rPr>
              <a:t>BSTNode</a:t>
            </a:r>
            <a:r>
              <a:rPr lang="en-US" dirty="0">
                <a:latin typeface="Times New Roman"/>
                <a:ea typeface="+mn-lt"/>
                <a:cs typeface="+mn-lt"/>
              </a:rPr>
              <a:t> left;</a:t>
            </a:r>
            <a:endParaRPr lang="en-US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                                          </a:t>
            </a:r>
            <a:r>
              <a:rPr lang="en-US" err="1">
                <a:latin typeface="Times New Roman"/>
                <a:ea typeface="+mn-lt"/>
                <a:cs typeface="+mn-lt"/>
              </a:rPr>
              <a:t>BSTNode</a:t>
            </a:r>
            <a:r>
              <a:rPr lang="en-US" dirty="0">
                <a:latin typeface="Times New Roman"/>
                <a:ea typeface="+mn-lt"/>
                <a:cs typeface="+mn-lt"/>
              </a:rPr>
              <a:t> right;</a:t>
            </a:r>
            <a:endParaRPr lang="en-US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                                          public </a:t>
            </a:r>
            <a:r>
              <a:rPr lang="en-US" err="1">
                <a:latin typeface="Times New Roman"/>
                <a:ea typeface="+mn-lt"/>
                <a:cs typeface="+mn-lt"/>
              </a:rPr>
              <a:t>BSTNode</a:t>
            </a:r>
            <a:r>
              <a:rPr lang="en-US" dirty="0">
                <a:latin typeface="Times New Roman"/>
                <a:ea typeface="+mn-lt"/>
                <a:cs typeface="+mn-lt"/>
              </a:rPr>
              <a:t>(Comparable d) {</a:t>
            </a:r>
            <a:endParaRPr lang="en-US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                                                      data = d; left = right = null;</a:t>
            </a: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                                           }</a:t>
            </a: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left refers to the left child</a:t>
            </a:r>
            <a:endParaRPr lang="en-US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right refers to the left child</a:t>
            </a:r>
            <a:endParaRPr lang="en-US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data field refers to object that implements the Comparable interface, so that data fields can be compared to order nodes in the BST</a:t>
            </a: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Single reference to the root of the BST</a:t>
            </a:r>
            <a:endParaRPr lang="en-US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All BST nodes can be accessed through root reference by recursively accessing left or right child nodes</a:t>
            </a:r>
            <a:endParaRPr lang="en-US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20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6C02-DFB4-40BC-937D-C8485D1F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Operations on BST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1792-6FE6-4A08-B13F-00A0FA26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Naturally recursive:</a:t>
            </a:r>
            <a:endParaRPr lang="en-US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– Each node in the BST is itself a BST</a:t>
            </a: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Some Operations:</a:t>
            </a:r>
            <a:endParaRPr lang="en-US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– Create a BST</a:t>
            </a: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– Find node in BST using its key field</a:t>
            </a: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– Add a node to the BST</a:t>
            </a:r>
            <a:endParaRPr lang="en-US" dirty="0">
              <a:latin typeface="Times New Roman"/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   – Traverse the BST visit all the tree nodes in some order</a:t>
            </a:r>
            <a:endParaRPr lang="en-US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94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683C-60EC-4FCF-B5B4-2A145B6E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Create a Binary Search 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EACA6-64BC-4301-94CA-12519065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bst_node</a:t>
            </a:r>
            <a:r>
              <a:rPr lang="en-US" dirty="0">
                <a:ea typeface="+mn-lt"/>
                <a:cs typeface="+mn-lt"/>
              </a:rPr>
              <a:t> root = null; // an empty BST</a:t>
            </a:r>
            <a:endParaRPr lang="en-US" dirty="0"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>
                <a:ea typeface="+mn-lt"/>
                <a:cs typeface="+mn-lt"/>
              </a:rPr>
              <a:t>root = new </a:t>
            </a:r>
            <a:r>
              <a:rPr lang="en-US" dirty="0" err="1">
                <a:ea typeface="+mn-lt"/>
                <a:cs typeface="+mn-lt"/>
              </a:rPr>
              <a:t>BSTNode</a:t>
            </a:r>
            <a:r>
              <a:rPr lang="en-US" dirty="0">
                <a:ea typeface="+mn-lt"/>
                <a:cs typeface="+mn-lt"/>
              </a:rPr>
              <a:t>(new Integer(35)); // a BST w/1 node</a:t>
            </a:r>
            <a:endParaRPr lang="en-US" dirty="0">
              <a:cs typeface="Calibri"/>
            </a:endParaRPr>
          </a:p>
          <a:p>
            <a:pPr marL="0" indent="0">
              <a:buClr>
                <a:srgbClr val="D97FF1"/>
              </a:buClr>
              <a:buNone/>
            </a:pPr>
            <a:r>
              <a:rPr lang="en-US" dirty="0" err="1">
                <a:ea typeface="+mn-lt"/>
                <a:cs typeface="+mn-lt"/>
              </a:rPr>
              <a:t>Root.setLeft</a:t>
            </a:r>
            <a:r>
              <a:rPr lang="en-US" dirty="0">
                <a:ea typeface="+mn-lt"/>
                <a:cs typeface="+mn-lt"/>
              </a:rPr>
              <a:t>(new </a:t>
            </a:r>
            <a:r>
              <a:rPr lang="en-US" dirty="0" err="1">
                <a:ea typeface="+mn-lt"/>
                <a:cs typeface="+mn-lt"/>
              </a:rPr>
              <a:t>BSTNode</a:t>
            </a:r>
            <a:r>
              <a:rPr lang="en-US" dirty="0">
                <a:ea typeface="+mn-lt"/>
                <a:cs typeface="+mn-lt"/>
              </a:rPr>
              <a:t>(new Integer(22));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// add left// child</a:t>
            </a:r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AA73C51-7D1A-4D69-976E-6BF50ADC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93" y="2692328"/>
            <a:ext cx="5791200" cy="34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0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2533-45B3-4E8D-9EF6-638E8096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0" i="0" u="none" strike="noStrike" baseline="0" dirty="0">
                <a:latin typeface="Times New Roman" panose="02020603050405020304" pitchFamily="18" charset="0"/>
              </a:rPr>
              <a:t>Find a Node into the BST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18AC2-87C2-4E6B-8AE1-D5280CD5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latin typeface="Times New Roman" panose="02020603050405020304" pitchFamily="18" charset="0"/>
              </a:rPr>
              <a:t> Use the search key to direct a recursive binary search for a matching node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1. Start at the root node as current node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2. If the search key’s value matches the current node’s key then found a match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3. If search key’s value is greater than current node’s</a:t>
            </a:r>
          </a:p>
          <a:p>
            <a:pPr marL="0" indent="0" algn="l">
              <a:buNone/>
            </a:pPr>
            <a:r>
              <a:rPr lang="en-US" dirty="0">
                <a:latin typeface="Times New Roman" panose="02020603050405020304" pitchFamily="18" charset="0"/>
              </a:rPr>
              <a:t>            </a:t>
            </a:r>
            <a:r>
              <a:rPr lang="en-US" b="0" i="0" u="none" strike="noStrike" baseline="0" dirty="0">
                <a:latin typeface="Times New Roman" panose="02020603050405020304" pitchFamily="18" charset="0"/>
              </a:rPr>
              <a:t>1. If the current node has a right child, search right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    2. Else, no matching node in the tree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4. If search key is less than the current node’s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   1. If the current node has a left child, search left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   2. Else, no matching node in the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3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F0A3-C1B0-455C-AE08-14D579FF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0" i="0" u="none" strike="noStrike" baseline="0" dirty="0">
                <a:latin typeface="Times New Roman" panose="02020603050405020304" pitchFamily="18" charset="0"/>
              </a:rPr>
              <a:t>Example: search for 45 in the tree</a:t>
            </a:r>
            <a:br>
              <a:rPr lang="en-US" sz="5400" b="0" i="0" u="none" strike="noStrike" baseline="0" dirty="0"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4132A-03DC-4113-9268-07CF4927D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127464"/>
            <a:ext cx="10637518" cy="5049499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(key fields are show in node rather than in separate obj ref to by data field):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1. start at the root, 45 is greater than 25, search in right subtree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2. 45 is less than 50, search in 50’s left subtree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3. 45 is greater than 35, search in 35’s right subtree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4. 45 is greater than 44, but 44 has no right subtree so 45 is not in the BST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78116-B303-4E8A-BD73-CD50A5D7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2974019"/>
            <a:ext cx="7896225" cy="320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2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2D69-FAA2-4D1B-BE8E-14915D7A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0" i="0" u="none" strike="noStrike" baseline="0" dirty="0">
                <a:latin typeface="Times New Roman" panose="02020603050405020304" pitchFamily="18" charset="0"/>
              </a:rPr>
              <a:t>Insert Node into the BST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C083E-86CF-4A18-A84C-0016B11D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1.Always insert new node as leaf node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2. Start at root node as current node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3. If new node’s key &lt; current’s key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1. If current node has a left child, search left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2. Else add new node as current’s left child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4. If new node’s key &gt; current’s key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1. If current node has a right child, search right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Times New Roman" panose="02020603050405020304" pitchFamily="18" charset="0"/>
              </a:rPr>
              <a:t>        2. Else add new node as current’s right child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89101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1F3F0"/>
      </a:lt2>
      <a:accent1>
        <a:srgbClr val="BF29E7"/>
      </a:accent1>
      <a:accent2>
        <a:srgbClr val="631ED6"/>
      </a:accent2>
      <a:accent3>
        <a:srgbClr val="2931E7"/>
      </a:accent3>
      <a:accent4>
        <a:srgbClr val="176ED5"/>
      </a:accent4>
      <a:accent5>
        <a:srgbClr val="25BCD2"/>
      </a:accent5>
      <a:accent6>
        <a:srgbClr val="15C491"/>
      </a:accent6>
      <a:hlink>
        <a:srgbClr val="3D94B8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1332</Words>
  <Application>Microsoft Office PowerPoint</Application>
  <PresentationFormat>Widescreen</PresentationFormat>
  <Paragraphs>90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Algerian</vt:lpstr>
      <vt:lpstr>Arial</vt:lpstr>
      <vt:lpstr>AvenirNext LT Pro Medium</vt:lpstr>
      <vt:lpstr>Calibri</vt:lpstr>
      <vt:lpstr>Gill Sans Nova</vt:lpstr>
      <vt:lpstr>Times New Roman</vt:lpstr>
      <vt:lpstr>CelebrationVTI</vt:lpstr>
      <vt:lpstr>Binary Search Tree</vt:lpstr>
      <vt:lpstr>Binary Search Trees (BST)</vt:lpstr>
      <vt:lpstr>Some BST Terminology</vt:lpstr>
      <vt:lpstr>Implementing Binary Search Trees</vt:lpstr>
      <vt:lpstr>Operations on BST</vt:lpstr>
      <vt:lpstr>Create a Binary Search Tree</vt:lpstr>
      <vt:lpstr>Find a Node into the BST</vt:lpstr>
      <vt:lpstr>Example: search for 45 in the tree </vt:lpstr>
      <vt:lpstr>Insert Node into the BST</vt:lpstr>
      <vt:lpstr>Example: insert 60 in the tree:</vt:lpstr>
      <vt:lpstr>Traversals</vt:lpstr>
      <vt:lpstr>Traversal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KK</dc:creator>
  <cp:lastModifiedBy>521KAUSTUBH20</cp:lastModifiedBy>
  <cp:revision>109</cp:revision>
  <dcterms:created xsi:type="dcterms:W3CDTF">2021-06-07T18:34:14Z</dcterms:created>
  <dcterms:modified xsi:type="dcterms:W3CDTF">2021-06-14T11:23:39Z</dcterms:modified>
</cp:coreProperties>
</file>